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90" autoAdjust="0"/>
    <p:restoredTop sz="94679" autoAdjust="0"/>
  </p:normalViewPr>
  <p:slideViewPr>
    <p:cSldViewPr snapToGrid="0" snapToObjects="1">
      <p:cViewPr varScale="1">
        <p:scale>
          <a:sx n="158" d="100"/>
          <a:sy n="158" d="100"/>
        </p:scale>
        <p:origin x="16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marL="0" lvl="0" indent="0">
              <a:buNone/>
            </a:pPr>
            <a:r>
              <a:t>Skinker DeBaliviere, DeBaliviere Place, West End, Visitation Park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t>Monthly Crime report: March 2020</a:t>
            </a:r>
            <a:br/>
            <a:br/>
            <a:r>
              <a:t>Washington University Medical 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(April 13, 2020)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 Notes: West 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b="1" u="sng" dirty="0"/>
              <a:t>26 total crimes in March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-19% change </a:t>
            </a:r>
            <a:r>
              <a:rPr dirty="0"/>
              <a:t>compared to March 2019 (32 total crimes)</a:t>
            </a:r>
          </a:p>
          <a:p>
            <a:pPr lvl="2"/>
            <a:r>
              <a:rPr b="1" dirty="0"/>
              <a:t>10 crime(s) against persons </a:t>
            </a:r>
            <a:r>
              <a:rPr dirty="0"/>
              <a:t>in March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-9% change </a:t>
            </a:r>
            <a:r>
              <a:rPr dirty="0"/>
              <a:t>compared to March 2019 (11 crimes against persons)</a:t>
            </a:r>
          </a:p>
          <a:p>
            <a:pPr lvl="1"/>
            <a:r>
              <a:rPr b="1" dirty="0"/>
              <a:t>84 total crimes in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-7% change </a:t>
            </a:r>
            <a:r>
              <a:rPr dirty="0"/>
              <a:t>compared to this time in 2019 (90 total crimes)</a:t>
            </a:r>
          </a:p>
          <a:p>
            <a:pPr lvl="2"/>
            <a:r>
              <a:rPr lang="en-US" b="1" dirty="0"/>
              <a:t>2</a:t>
            </a:r>
            <a:r>
              <a:rPr b="1" dirty="0"/>
              <a:t>5 crime(s) against persons </a:t>
            </a:r>
            <a:r>
              <a:rPr dirty="0"/>
              <a:t>in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-19% change </a:t>
            </a:r>
            <a:r>
              <a:rPr dirty="0"/>
              <a:t>compared to this time in 2019 (31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Year to Year Comparison</a:t>
            </a:r>
          </a:p>
        </p:txBody>
      </p:sp>
      <p:graphicFrame>
        <p:nvGraphicFramePr>
          <p:cNvPr id="892880412" name="Table 8928804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447823"/>
              </p:ext>
            </p:extLst>
          </p:nvPr>
        </p:nvGraphicFramePr>
        <p:xfrm>
          <a:off x="672121" y="1391387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74171770" name="Table 4741717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283911"/>
              </p:ext>
            </p:extLst>
          </p:nvPr>
        </p:nvGraphicFramePr>
        <p:xfrm>
          <a:off x="672121" y="4119718"/>
          <a:ext cx="3571263" cy="2463644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Summary Tables</a:t>
            </a:r>
          </a:p>
        </p:txBody>
      </p:sp>
      <p:graphicFrame>
        <p:nvGraphicFramePr>
          <p:cNvPr id="226307288" name="Table 2263072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399062"/>
              </p:ext>
            </p:extLst>
          </p:nvPr>
        </p:nvGraphicFramePr>
        <p:xfrm>
          <a:off x="4975902" y="1828800"/>
          <a:ext cx="2866365" cy="1652351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4122896" name="Table 114122895"/>
          <p:cNvGraphicFramePr>
            <a:graphicFrameLocks noGrp="1"/>
          </p:cNvGraphicFramePr>
          <p:nvPr/>
        </p:nvGraphicFramePr>
        <p:xfrm>
          <a:off x="914400" y="1828800"/>
          <a:ext cx="2687579" cy="2382879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72504139" name="Table 4725041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392541"/>
              </p:ext>
            </p:extLst>
          </p:nvPr>
        </p:nvGraphicFramePr>
        <p:xfrm>
          <a:off x="770913" y="5026427"/>
          <a:ext cx="3153337" cy="1075837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67715991" name="Table 8677159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693031"/>
              </p:ext>
            </p:extLst>
          </p:nvPr>
        </p:nvGraphicFramePr>
        <p:xfrm>
          <a:off x="5434361" y="4973444"/>
          <a:ext cx="2407906" cy="112882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we/we_total_crimes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3919" y="286908"/>
            <a:ext cx="7852881" cy="629645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Visitation Park: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b="1" u="sng" dirty="0"/>
              <a:t>4 total crimes in March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-33% change </a:t>
            </a:r>
            <a:r>
              <a:rPr dirty="0"/>
              <a:t>compared to March 2019 (6 total crimes)</a:t>
            </a:r>
          </a:p>
          <a:p>
            <a:pPr lvl="2"/>
            <a:r>
              <a:rPr b="1" dirty="0"/>
              <a:t>1 crime(s) against persons </a:t>
            </a:r>
            <a:r>
              <a:rPr dirty="0"/>
              <a:t>in March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-67% change </a:t>
            </a:r>
            <a:r>
              <a:rPr dirty="0"/>
              <a:t>compared to March 2019 (3 crimes against persons)</a:t>
            </a:r>
          </a:p>
          <a:p>
            <a:pPr lvl="1"/>
            <a:r>
              <a:rPr dirty="0"/>
              <a:t>10 total crimes in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-33% change </a:t>
            </a:r>
            <a:r>
              <a:rPr dirty="0"/>
              <a:t>compared to this time in 2019 (15 total crimes)</a:t>
            </a:r>
          </a:p>
          <a:p>
            <a:pPr lvl="2"/>
            <a:r>
              <a:rPr b="1" dirty="0"/>
              <a:t>3 crime(s) against persons </a:t>
            </a:r>
            <a:r>
              <a:rPr dirty="0"/>
              <a:t>in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-50% change </a:t>
            </a:r>
            <a:r>
              <a:rPr dirty="0"/>
              <a:t>compared to this time in 2019 (6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Year to Year Comparison</a:t>
            </a:r>
          </a:p>
        </p:txBody>
      </p:sp>
      <p:graphicFrame>
        <p:nvGraphicFramePr>
          <p:cNvPr id="516851095" name="Table 5168510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404107"/>
              </p:ext>
            </p:extLst>
          </p:nvPr>
        </p:nvGraphicFramePr>
        <p:xfrm>
          <a:off x="672121" y="1554162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728076729" name="Table 7280767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593934"/>
              </p:ext>
            </p:extLst>
          </p:nvPr>
        </p:nvGraphicFramePr>
        <p:xfrm>
          <a:off x="672121" y="4119718"/>
          <a:ext cx="3571263" cy="2463644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Visitation Park: Summary Tables</a:t>
            </a:r>
          </a:p>
        </p:txBody>
      </p:sp>
      <p:graphicFrame>
        <p:nvGraphicFramePr>
          <p:cNvPr id="483566667" name="Table 4835666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363538"/>
              </p:ext>
            </p:extLst>
          </p:nvPr>
        </p:nvGraphicFramePr>
        <p:xfrm>
          <a:off x="5072546" y="1828800"/>
          <a:ext cx="2866365" cy="1651755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98441638" name="Table 898441637"/>
          <p:cNvGraphicFramePr>
            <a:graphicFrameLocks noGrp="1"/>
          </p:cNvGraphicFramePr>
          <p:nvPr/>
        </p:nvGraphicFramePr>
        <p:xfrm>
          <a:off x="914400" y="1828800"/>
          <a:ext cx="2687579" cy="2382283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668670563" name="Table 6686705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421190"/>
              </p:ext>
            </p:extLst>
          </p:nvPr>
        </p:nvGraphicFramePr>
        <p:xfrm>
          <a:off x="914400" y="4886952"/>
          <a:ext cx="3153337" cy="1074844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8984820" name="Table 1889848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307683"/>
              </p:ext>
            </p:extLst>
          </p:nvPr>
        </p:nvGraphicFramePr>
        <p:xfrm>
          <a:off x="5531005" y="5114693"/>
          <a:ext cx="2407906" cy="839669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vp/vp_total_tm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71492" y="178458"/>
            <a:ext cx="4401015" cy="650108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district-5/dst5_rates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09131" y="274638"/>
            <a:ext cx="6753621" cy="627751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District 5: Density Map 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lvl="0" indent="0">
              <a:buNone/>
            </a:pPr>
            <a:r>
              <a:rPr lang="en-US" dirty="0"/>
              <a:t>There are 15 neighborhoods in District 5.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The minimum number of crimes</a:t>
            </a:r>
            <a:r>
              <a:rPr lang="en-US" dirty="0"/>
              <a:t> in one neighborhood was 4 (Visitation Park)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The maximum number of crimes</a:t>
            </a:r>
            <a:r>
              <a:rPr lang="en-US" dirty="0"/>
              <a:t> in one neighborhood was 66 (Central West End)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The mean number of crimes </a:t>
            </a:r>
            <a:r>
              <a:rPr lang="en-US" dirty="0"/>
              <a:t>in one neighborhood was 16.47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The minimum rate of crimes </a:t>
            </a:r>
            <a:r>
              <a:rPr lang="en-US" dirty="0"/>
              <a:t>in one neighborhood was 1.13 (Greater Ville)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The maximum rate of crimes </a:t>
            </a:r>
            <a:r>
              <a:rPr lang="en-US" dirty="0"/>
              <a:t>in one neighborhood was 8.32 (</a:t>
            </a:r>
            <a:r>
              <a:rPr lang="en-US" dirty="0" err="1"/>
              <a:t>Vandeventer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The mean rate of crimes </a:t>
            </a:r>
            <a:r>
              <a:rPr lang="en-US" dirty="0"/>
              <a:t>in one neighborhood was 4.47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b="1" u="sng" dirty="0"/>
              <a:t>5 total crimes in March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-78% change </a:t>
            </a:r>
            <a:r>
              <a:rPr dirty="0"/>
              <a:t>compared to March 2019 (23 total crimes)</a:t>
            </a:r>
          </a:p>
          <a:p>
            <a:pPr lvl="2"/>
            <a:r>
              <a:rPr b="1" dirty="0"/>
              <a:t>0 crime(s) against persons </a:t>
            </a:r>
            <a:r>
              <a:rPr dirty="0"/>
              <a:t>in March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-100% change </a:t>
            </a:r>
            <a:r>
              <a:rPr dirty="0"/>
              <a:t>compared to March 2019 (7 crimes against persons)</a:t>
            </a:r>
          </a:p>
          <a:p>
            <a:pPr lvl="1"/>
            <a:r>
              <a:rPr b="1" u="sng" dirty="0"/>
              <a:t>27 total crimes in 2020</a:t>
            </a:r>
          </a:p>
          <a:p>
            <a:pPr lvl="2"/>
            <a:r>
              <a:rPr b="1" dirty="0">
                <a:solidFill>
                  <a:srgbClr val="00B050"/>
                </a:solidFill>
              </a:rPr>
              <a:t>-50% change </a:t>
            </a:r>
            <a:r>
              <a:rPr dirty="0"/>
              <a:t>compared to this time in 2019 (54 total crimes)</a:t>
            </a:r>
          </a:p>
          <a:p>
            <a:pPr lvl="2"/>
            <a:r>
              <a:rPr b="1" dirty="0"/>
              <a:t>2 crime(s) against persons </a:t>
            </a:r>
            <a:r>
              <a:rPr dirty="0"/>
              <a:t>in 2020</a:t>
            </a:r>
          </a:p>
          <a:p>
            <a:pPr lvl="3"/>
            <a:r>
              <a:rPr b="1" dirty="0">
                <a:solidFill>
                  <a:srgbClr val="00B050"/>
                </a:solidFill>
              </a:rPr>
              <a:t>-78% change</a:t>
            </a:r>
            <a:r>
              <a:rPr dirty="0">
                <a:solidFill>
                  <a:srgbClr val="00B050"/>
                </a:solidFill>
              </a:rPr>
              <a:t> </a:t>
            </a:r>
            <a:r>
              <a:rPr dirty="0"/>
              <a:t>compared to this time in 2019 (9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Neighborhood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3000"/>
              </a:spcBef>
              <a:buNone/>
            </a:pPr>
            <a:r>
              <a:rPr b="1" dirty="0"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sdb/sdb_day_nigh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85093" y="1019596"/>
            <a:ext cx="7501707" cy="556376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sdb/sdb_vln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03215" y="1093906"/>
            <a:ext cx="7401514" cy="548945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sdb/sdb_density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63904" y="1003881"/>
            <a:ext cx="7522896" cy="557948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Larceny Breakdown</a:t>
            </a:r>
          </a:p>
        </p:txBody>
      </p:sp>
      <p:graphicFrame>
        <p:nvGraphicFramePr>
          <p:cNvPr id="903367108" name="Table 903367107"/>
          <p:cNvGraphicFramePr>
            <a:graphicFrameLocks noGrp="1"/>
          </p:cNvGraphicFramePr>
          <p:nvPr/>
        </p:nvGraphicFramePr>
        <p:xfrm>
          <a:off x="914400" y="1828800"/>
          <a:ext cx="2687579" cy="1336014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83105812" name="Table 6831058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308373"/>
              </p:ext>
            </p:extLst>
          </p:nvPr>
        </p:nvGraphicFramePr>
        <p:xfrm>
          <a:off x="914400" y="4685288"/>
          <a:ext cx="2407906" cy="840265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12176142" name="Table 812176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83807"/>
              </p:ext>
            </p:extLst>
          </p:nvPr>
        </p:nvGraphicFramePr>
        <p:xfrm>
          <a:off x="4528317" y="1828800"/>
          <a:ext cx="2873732" cy="1075241"/>
        </p:xfrm>
        <a:graphic>
          <a:graphicData uri="http://schemas.openxmlformats.org/drawingml/2006/table">
            <a:tbl>
              <a:tblPr/>
              <a:tblGrid>
                <a:gridCol w="1479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1809143" name="Table 2318091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501925"/>
              </p:ext>
            </p:extLst>
          </p:nvPr>
        </p:nvGraphicFramePr>
        <p:xfrm>
          <a:off x="5017062" y="4685288"/>
          <a:ext cx="2384987" cy="832724"/>
        </p:xfrm>
        <a:graphic>
          <a:graphicData uri="http://schemas.openxmlformats.org/drawingml/2006/table">
            <a:tbl>
              <a:tblPr/>
              <a:tblGrid>
                <a:gridCol w="990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Total Crimes by Days of the Week</a:t>
            </a:r>
          </a:p>
        </p:txBody>
      </p:sp>
      <p:pic>
        <p:nvPicPr>
          <p:cNvPr id="3" name="Picture 1" descr="/Users/jesstevens/Documents/Github/WUMCRC/Projects/monthly-crime-reports/results/2020/March/sdb/sdb_crime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Crimes by Time of Day</a:t>
            </a:r>
          </a:p>
        </p:txBody>
      </p:sp>
      <p:pic>
        <p:nvPicPr>
          <p:cNvPr id="3" name="Picture 1" descr="/Users/jesstevens/Documents/Github/WUMCRC/Projects/monthly-crime-reports/results/2020/March/sdb/sdb_crime_time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Crimes by Day &amp; Category</a:t>
            </a:r>
          </a:p>
        </p:txBody>
      </p:sp>
      <p:pic>
        <p:nvPicPr>
          <p:cNvPr id="3" name="Picture 1" descr="/Users/jesstevens/Documents/Github/WUMCRC/Projects/monthly-crime-reports/results/2020/March/sdb/sdb_crimeCat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Neighborhood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3000"/>
              </a:spcBef>
              <a:buNone/>
            </a:pPr>
            <a:r>
              <a:rPr b="1" dirty="0"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dbp/dbp_day_nigh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7600" y="283763"/>
            <a:ext cx="5290956" cy="6299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Year to Year Comparison</a:t>
            </a:r>
          </a:p>
        </p:txBody>
      </p:sp>
      <p:graphicFrame>
        <p:nvGraphicFramePr>
          <p:cNvPr id="34448360" name="Table 344483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137522"/>
              </p:ext>
            </p:extLst>
          </p:nvPr>
        </p:nvGraphicFramePr>
        <p:xfrm>
          <a:off x="564660" y="1590907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26586193" name="Table 12658619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064281"/>
              </p:ext>
            </p:extLst>
          </p:nvPr>
        </p:nvGraphicFramePr>
        <p:xfrm>
          <a:off x="564660" y="4304370"/>
          <a:ext cx="3571263" cy="2463644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dbp/dbp_vln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4154" y="206686"/>
            <a:ext cx="5355691" cy="637667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dbp/dbp_density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33214" y="274638"/>
            <a:ext cx="5277572" cy="628366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Larceny Breakdown</a:t>
            </a:r>
          </a:p>
        </p:txBody>
      </p:sp>
      <p:graphicFrame>
        <p:nvGraphicFramePr>
          <p:cNvPr id="892958312" name="Table 892958311"/>
          <p:cNvGraphicFramePr>
            <a:graphicFrameLocks noGrp="1"/>
          </p:cNvGraphicFramePr>
          <p:nvPr/>
        </p:nvGraphicFramePr>
        <p:xfrm>
          <a:off x="914400" y="1828800"/>
          <a:ext cx="2687579" cy="2118532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80890243" name="Table 4808902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848734"/>
              </p:ext>
            </p:extLst>
          </p:nvPr>
        </p:nvGraphicFramePr>
        <p:xfrm>
          <a:off x="914400" y="4426497"/>
          <a:ext cx="2407906" cy="1128224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62613723" name="Table 8626137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397394"/>
              </p:ext>
            </p:extLst>
          </p:nvPr>
        </p:nvGraphicFramePr>
        <p:xfrm>
          <a:off x="4746095" y="1836892"/>
          <a:ext cx="2873869" cy="1625165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56158807" name="Table 8561588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315480"/>
              </p:ext>
            </p:extLst>
          </p:nvPr>
        </p:nvGraphicFramePr>
        <p:xfrm>
          <a:off x="5025154" y="4434435"/>
          <a:ext cx="2594810" cy="1120286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Total Crimes by Days of the Week</a:t>
            </a:r>
          </a:p>
        </p:txBody>
      </p:sp>
      <p:pic>
        <p:nvPicPr>
          <p:cNvPr id="3" name="Picture 1" descr="/Users/jesstevens/Documents/Github/WUMCRC/Projects/monthly-crime-reports/results/2020/March/dbp/dbp_crime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Crimes by Time of Day</a:t>
            </a:r>
          </a:p>
        </p:txBody>
      </p:sp>
      <p:pic>
        <p:nvPicPr>
          <p:cNvPr id="3" name="Picture 1" descr="/Users/jesstevens/Documents/Github/WUMCRC/Projects/monthly-crime-reports/results/2020/March/dbp/dbp_crime_time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Crimes by Day &amp; Category</a:t>
            </a:r>
          </a:p>
        </p:txBody>
      </p:sp>
      <p:pic>
        <p:nvPicPr>
          <p:cNvPr id="3" name="Picture 1" descr="/Users/jesstevens/Documents/Github/WUMCRC/Projects/monthly-crime-reports/results/2020/March/dbp/dbp_crimeCat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Neighborhood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3000"/>
              </a:spcBef>
              <a:buNone/>
            </a:pPr>
            <a:r>
              <a:rPr b="1" dirty="0"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we/we_day_nigh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56685" y="615710"/>
            <a:ext cx="7442802" cy="596765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we/we_vln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67672" y="523916"/>
            <a:ext cx="7557287" cy="60594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we/we_density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56685" y="449560"/>
            <a:ext cx="7431860" cy="595887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Crime Density Map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Summary Tables</a:t>
            </a:r>
          </a:p>
        </p:txBody>
      </p:sp>
      <p:graphicFrame>
        <p:nvGraphicFramePr>
          <p:cNvPr id="352360860" name="Table 3523608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667851"/>
              </p:ext>
            </p:extLst>
          </p:nvPr>
        </p:nvGraphicFramePr>
        <p:xfrm>
          <a:off x="4872028" y="1828800"/>
          <a:ext cx="2866161" cy="1074645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30119762" name="Table 630119761"/>
          <p:cNvGraphicFramePr>
            <a:graphicFrameLocks noGrp="1"/>
          </p:cNvGraphicFramePr>
          <p:nvPr/>
        </p:nvGraphicFramePr>
        <p:xfrm>
          <a:off x="914400" y="1828800"/>
          <a:ext cx="2687579" cy="2382283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68609766" name="Table 3686097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342422"/>
              </p:ext>
            </p:extLst>
          </p:nvPr>
        </p:nvGraphicFramePr>
        <p:xfrm>
          <a:off x="914400" y="5274304"/>
          <a:ext cx="3153337" cy="813872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3654342" name="Table 7836543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213446"/>
              </p:ext>
            </p:extLst>
          </p:nvPr>
        </p:nvGraphicFramePr>
        <p:xfrm>
          <a:off x="5330283" y="5248507"/>
          <a:ext cx="2407906" cy="839669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Larceny Breakdown</a:t>
            </a:r>
          </a:p>
        </p:txBody>
      </p:sp>
      <p:graphicFrame>
        <p:nvGraphicFramePr>
          <p:cNvPr id="307686043" name="Table 307686042"/>
          <p:cNvGraphicFramePr>
            <a:graphicFrameLocks noGrp="1"/>
          </p:cNvGraphicFramePr>
          <p:nvPr/>
        </p:nvGraphicFramePr>
        <p:xfrm>
          <a:off x="914400" y="1828800"/>
          <a:ext cx="2687579" cy="1598772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84975660" name="Table 3849756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372380"/>
              </p:ext>
            </p:extLst>
          </p:nvPr>
        </p:nvGraphicFramePr>
        <p:xfrm>
          <a:off x="914400" y="4798731"/>
          <a:ext cx="2407906" cy="112882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20033483" name="Table 6200334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826167"/>
              </p:ext>
            </p:extLst>
          </p:nvPr>
        </p:nvGraphicFramePr>
        <p:xfrm>
          <a:off x="4810831" y="1869480"/>
          <a:ext cx="2873869" cy="2176279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37539353" name="Table 5375393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960874"/>
              </p:ext>
            </p:extLst>
          </p:nvPr>
        </p:nvGraphicFramePr>
        <p:xfrm>
          <a:off x="5089890" y="4814761"/>
          <a:ext cx="2594810" cy="1120882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West End: Total Crimes by Days of the Week</a:t>
            </a:r>
          </a:p>
        </p:txBody>
      </p:sp>
      <p:pic>
        <p:nvPicPr>
          <p:cNvPr id="3" name="Picture 1" descr="/Users/jesstevens/Documents/Github/WUMCRC/Projects/monthly-crime-reports/results/2020/March/we/we_crime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West End: Crimes by Time of Day</a:t>
            </a:r>
          </a:p>
        </p:txBody>
      </p:sp>
      <p:pic>
        <p:nvPicPr>
          <p:cNvPr id="3" name="Picture 1" descr="/Users/jesstevens/Documents/Github/WUMCRC/Projects/monthly-crime-reports/results/2020/March/we/we_crime_time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West End: Crimes by Day &amp; Category</a:t>
            </a:r>
          </a:p>
        </p:txBody>
      </p:sp>
      <p:pic>
        <p:nvPicPr>
          <p:cNvPr id="3" name="Picture 1" descr="/Users/jesstevens/Documents/Github/WUMCRC/Projects/monthly-crime-reports/results/2020/March/we/we_crimeCat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Neighborhood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3000"/>
              </a:spcBef>
              <a:buNone/>
            </a:pPr>
            <a:r>
              <a:rPr b="1" dirty="0"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vp/vp_day_nigh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70768" y="544789"/>
            <a:ext cx="4202464" cy="620778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vp/vp_vlnt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65571" y="169711"/>
            <a:ext cx="4412857" cy="651857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Visitation Park: Violent Crime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Visitation Park: Larceny Breakdown</a:t>
            </a:r>
          </a:p>
        </p:txBody>
      </p:sp>
      <p:graphicFrame>
        <p:nvGraphicFramePr>
          <p:cNvPr id="732669132" name="Table 732669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284218"/>
              </p:ext>
            </p:extLst>
          </p:nvPr>
        </p:nvGraphicFramePr>
        <p:xfrm>
          <a:off x="1197621" y="1828800"/>
          <a:ext cx="2687579" cy="811887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92210638" name="Table 7922106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967973"/>
              </p:ext>
            </p:extLst>
          </p:nvPr>
        </p:nvGraphicFramePr>
        <p:xfrm>
          <a:off x="1248906" y="3429000"/>
          <a:ext cx="2407906" cy="839669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19834454" name="Table 6198344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926141"/>
              </p:ext>
            </p:extLst>
          </p:nvPr>
        </p:nvGraphicFramePr>
        <p:xfrm>
          <a:off x="4980901" y="1842690"/>
          <a:ext cx="2873732" cy="811887"/>
        </p:xfrm>
        <a:graphic>
          <a:graphicData uri="http://schemas.openxmlformats.org/drawingml/2006/table">
            <a:tbl>
              <a:tblPr/>
              <a:tblGrid>
                <a:gridCol w="1479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04272047" name="Table 7042720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465222"/>
              </p:ext>
            </p:extLst>
          </p:nvPr>
        </p:nvGraphicFramePr>
        <p:xfrm>
          <a:off x="5259823" y="3431183"/>
          <a:ext cx="2594810" cy="837486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Total Crimes by Days of the Week</a:t>
            </a:r>
          </a:p>
        </p:txBody>
      </p:sp>
      <p:pic>
        <p:nvPicPr>
          <p:cNvPr id="3" name="Picture 1" descr="/Users/jesstevens/Documents/Github/WUMCRC/Projects/monthly-crime-reports/results/2020/March/vp/vp_crime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Crimes by Time of Day</a:t>
            </a:r>
          </a:p>
        </p:txBody>
      </p:sp>
      <p:pic>
        <p:nvPicPr>
          <p:cNvPr id="3" name="Picture 1" descr="/Users/jesstevens/Documents/Github/WUMCRC/Projects/monthly-crime-reports/results/2020/March/vp/vp_crime_time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sdb/sdb_total_tm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09961" y="822278"/>
            <a:ext cx="7976839" cy="591615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Visitation Park: Crimes by Day &amp; Category</a:t>
            </a:r>
          </a:p>
        </p:txBody>
      </p:sp>
      <p:pic>
        <p:nvPicPr>
          <p:cNvPr id="3" name="Picture 1" descr="/Users/jesstevens/Documents/Github/WUMCRC/Projects/monthly-crime-reports/results/2020/March/vp/vp_crimeCat_weekday_graph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DeBaliviere Place: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b="1" u="sng" dirty="0"/>
              <a:t>15 total crimes in March 2020</a:t>
            </a:r>
          </a:p>
          <a:p>
            <a:pPr lvl="2"/>
            <a:r>
              <a:rPr b="1" dirty="0">
                <a:solidFill>
                  <a:srgbClr val="FF0000"/>
                </a:solidFill>
              </a:rPr>
              <a:t>650% change </a:t>
            </a:r>
            <a:r>
              <a:rPr dirty="0"/>
              <a:t>compared to March 2019 (2 total crimes)</a:t>
            </a:r>
          </a:p>
          <a:p>
            <a:pPr lvl="2"/>
            <a:r>
              <a:rPr b="1" dirty="0"/>
              <a:t>1 crime(s) against persons </a:t>
            </a:r>
            <a:r>
              <a:rPr dirty="0"/>
              <a:t>in March 2020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100%</a:t>
            </a:r>
            <a:r>
              <a:rPr b="1" dirty="0">
                <a:solidFill>
                  <a:srgbClr val="FF0000"/>
                </a:solidFill>
              </a:rPr>
              <a:t> change </a:t>
            </a:r>
            <a:r>
              <a:rPr dirty="0"/>
              <a:t>compared to March 2019 (0 crimes against persons)</a:t>
            </a:r>
          </a:p>
          <a:p>
            <a:pPr lvl="1"/>
            <a:r>
              <a:rPr b="1" u="sng" dirty="0"/>
              <a:t>41 total crimes in 2020</a:t>
            </a:r>
          </a:p>
          <a:p>
            <a:pPr lvl="2"/>
            <a:r>
              <a:rPr b="1" dirty="0">
                <a:solidFill>
                  <a:srgbClr val="FF0000"/>
                </a:solidFill>
              </a:rPr>
              <a:t>71% change </a:t>
            </a:r>
            <a:r>
              <a:rPr dirty="0"/>
              <a:t>compared to this time in 2019 (24 total crimes)</a:t>
            </a:r>
          </a:p>
          <a:p>
            <a:pPr lvl="2"/>
            <a:r>
              <a:rPr b="1" dirty="0"/>
              <a:t>14 crime(s) against persons </a:t>
            </a:r>
            <a:r>
              <a:rPr dirty="0"/>
              <a:t>in 2020</a:t>
            </a:r>
          </a:p>
          <a:p>
            <a:pPr lvl="3"/>
            <a:r>
              <a:rPr b="1" dirty="0">
                <a:solidFill>
                  <a:srgbClr val="FF0000"/>
                </a:solidFill>
              </a:rPr>
              <a:t>250% change </a:t>
            </a:r>
            <a:r>
              <a:rPr b="1" dirty="0"/>
              <a:t>compared to this time in 2019 (4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DeBaliviere Place: Year to Year Comparison</a:t>
            </a:r>
          </a:p>
        </p:txBody>
      </p:sp>
      <p:graphicFrame>
        <p:nvGraphicFramePr>
          <p:cNvPr id="370047113" name="Table 370047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238346"/>
              </p:ext>
            </p:extLst>
          </p:nvPr>
        </p:nvGraphicFramePr>
        <p:xfrm>
          <a:off x="672121" y="1620644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39027016" name="Table 1390270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757651"/>
              </p:ext>
            </p:extLst>
          </p:nvPr>
        </p:nvGraphicFramePr>
        <p:xfrm>
          <a:off x="672121" y="4267200"/>
          <a:ext cx="3571263" cy="2463644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DeBaliviere Place: Summary Tables</a:t>
            </a:r>
          </a:p>
        </p:txBody>
      </p:sp>
      <p:graphicFrame>
        <p:nvGraphicFramePr>
          <p:cNvPr id="833686701" name="Table 8336867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005600"/>
              </p:ext>
            </p:extLst>
          </p:nvPr>
        </p:nvGraphicFramePr>
        <p:xfrm>
          <a:off x="4946165" y="1828800"/>
          <a:ext cx="2866365" cy="1101237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8511818" name="Table 448511817"/>
          <p:cNvGraphicFramePr>
            <a:graphicFrameLocks noGrp="1"/>
          </p:cNvGraphicFramePr>
          <p:nvPr/>
        </p:nvGraphicFramePr>
        <p:xfrm>
          <a:off x="914400" y="1828800"/>
          <a:ext cx="2687579" cy="2380497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729261154" name="Table 729261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807588"/>
              </p:ext>
            </p:extLst>
          </p:nvPr>
        </p:nvGraphicFramePr>
        <p:xfrm>
          <a:off x="914400" y="4952482"/>
          <a:ext cx="3153337" cy="107544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26828601" name="Table 3268286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368344"/>
              </p:ext>
            </p:extLst>
          </p:nvPr>
        </p:nvGraphicFramePr>
        <p:xfrm>
          <a:off x="5404624" y="4899102"/>
          <a:ext cx="2407906" cy="112882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/Users/jesstevens/Documents/Github/WUMCRC/Projects/monthly-crime-reports/results/2020/March/dbp/dbp_total_crimes.jpe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1875" y="274638"/>
            <a:ext cx="5319441" cy="633351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DeBaliviere Place: Total Crime Map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2053</Words>
  <Application>Microsoft Macintosh PowerPoint</Application>
  <PresentationFormat>On-screen Show (4:3)</PresentationFormat>
  <Paragraphs>1091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Skinker DeBaliviere, DeBaliviere Place, West End, Visitation Park</vt:lpstr>
      <vt:lpstr>Skinker DeBaliviere: Summary Notes</vt:lpstr>
      <vt:lpstr>Skinker DeBaliviere: Year to Year Comparison</vt:lpstr>
      <vt:lpstr>Skinker DeBaliviere: Summary Tables</vt:lpstr>
      <vt:lpstr>Skinker DeBaliviere: Total Crime Map</vt:lpstr>
      <vt:lpstr>DeBaliviere Place: Summary Notes</vt:lpstr>
      <vt:lpstr>DeBaliviere Place: Year to Year Comparison</vt:lpstr>
      <vt:lpstr>DeBaliviere Place: Summary Tables</vt:lpstr>
      <vt:lpstr>DeBaliviere Place: Total Crime Map</vt:lpstr>
      <vt:lpstr>Summary Notes: West End</vt:lpstr>
      <vt:lpstr>West End: Year to Year Comparison</vt:lpstr>
      <vt:lpstr>West End: Summary Tables</vt:lpstr>
      <vt:lpstr>West End: Total Crime Map</vt:lpstr>
      <vt:lpstr>Visitation Park: Summary Notes</vt:lpstr>
      <vt:lpstr>Visitation Park: Year to Year Comparison</vt:lpstr>
      <vt:lpstr>Visitation Park: Summary Tables</vt:lpstr>
      <vt:lpstr>Visitation Park: Total Crime Map</vt:lpstr>
      <vt:lpstr>District 5: Crime Rates Map</vt:lpstr>
      <vt:lpstr>District 5: Density Map Explanation</vt:lpstr>
      <vt:lpstr>Skinker DeBaliviere: Neighborhood Detail</vt:lpstr>
      <vt:lpstr>Skinker DeBaliviere: Time of Crimes Map</vt:lpstr>
      <vt:lpstr>Skinker DeBaliviere: Violent Crime Map</vt:lpstr>
      <vt:lpstr>Skinker DeBaliviere: Crime Density Map</vt:lpstr>
      <vt:lpstr>Skinker DeBaliviere: Larceny Breakdown</vt:lpstr>
      <vt:lpstr>Skinker DeBaliviere: Total Crimes by Days of the Week</vt:lpstr>
      <vt:lpstr>Skinker DeBaliviere: Crimes by Time of Day</vt:lpstr>
      <vt:lpstr>Skinker DeBaliviere: Crimes by Day &amp; Category</vt:lpstr>
      <vt:lpstr>DeBaliviere Place: Neighborhood Detail</vt:lpstr>
      <vt:lpstr>DeBaliviere Place: Time of Crimes Map</vt:lpstr>
      <vt:lpstr>DeBaliviere Place: Violent Crime Map</vt:lpstr>
      <vt:lpstr>DeBaliviere Place: Crime Density Map</vt:lpstr>
      <vt:lpstr>DeBaliviere Place: Larceny Breakdown</vt:lpstr>
      <vt:lpstr>DeBaliviere Place: Total Crimes by Days of the Week</vt:lpstr>
      <vt:lpstr>DeBaliviere Place: Crimes by Time of Day</vt:lpstr>
      <vt:lpstr>DeBaliviere Place: Crimes by Day &amp; Category</vt:lpstr>
      <vt:lpstr>West End: Neighborhood Detail</vt:lpstr>
      <vt:lpstr>West End: Time of Crimes Map</vt:lpstr>
      <vt:lpstr>West End: Violent Crime Map</vt:lpstr>
      <vt:lpstr>West End: Crime Density Map</vt:lpstr>
      <vt:lpstr>West End: Larceny Breakdown</vt:lpstr>
      <vt:lpstr>West End: Total Crimes by Days of the Week</vt:lpstr>
      <vt:lpstr>West End: Crimes by Time of Day</vt:lpstr>
      <vt:lpstr>West End: Crimes by Day &amp; Category</vt:lpstr>
      <vt:lpstr>Visitation Park: Neighborhood Detail</vt:lpstr>
      <vt:lpstr>Visitation Park: Time of Crimes Map</vt:lpstr>
      <vt:lpstr>Visitation Park: Violent Crime Map</vt:lpstr>
      <vt:lpstr>Visitation Park: Larceny Breakdown</vt:lpstr>
      <vt:lpstr>Visitation Park: Total Crimes by Days of the Week</vt:lpstr>
      <vt:lpstr>Visitation Park: Crimes by Time of Day</vt:lpstr>
      <vt:lpstr>Visitation Park: Crimes by Day &amp; Category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Skinker DeBaliviere, DeBaliviere Place, West End, Visitation Park</dc:title>
  <dc:creator>Washington University Medical Center</dc:creator>
  <cp:keywords/>
  <cp:lastModifiedBy>Stevens, Jes</cp:lastModifiedBy>
  <cp:revision>3</cp:revision>
  <dcterms:created xsi:type="dcterms:W3CDTF">2020-04-13T18:31:31Z</dcterms:created>
  <dcterms:modified xsi:type="dcterms:W3CDTF">2020-04-14T19:26:54Z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(April 13, 2020)</vt:lpwstr>
  </property>
  <property fmtid="{D5CDD505-2E9C-101B-9397-08002B2CF9AE}" pid="4" name="output">
    <vt:lpwstr>powerpoint_presentation</vt:lpwstr>
  </property>
  <property fmtid="{D5CDD505-2E9C-101B-9397-08002B2CF9AE}" pid="5" name="params">
    <vt:lpwstr/>
  </property>
  <property fmtid="{D5CDD505-2E9C-101B-9397-08002B2CF9AE}" pid="6" name="subtitle">
    <vt:lpwstr>Monthly Crime report: March 2020</vt:lpwstr>
  </property>
</Properties>
</file>